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64" r:id="rId2"/>
    <p:sldId id="280" r:id="rId3"/>
    <p:sldId id="282" r:id="rId4"/>
    <p:sldId id="283" r:id="rId5"/>
    <p:sldId id="268" r:id="rId6"/>
    <p:sldId id="269" r:id="rId7"/>
    <p:sldId id="256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FF91059D-5CC4-4C9D-8799-F8F93FDA8E61}">
          <p14:sldIdLst/>
        </p14:section>
        <p14:section name="Раздел без заголовка" id="{56E8FA6E-D87F-48E9-BEF3-563678A929B0}">
          <p14:sldIdLst>
            <p14:sldId id="264"/>
            <p14:sldId id="280"/>
            <p14:sldId id="282"/>
            <p14:sldId id="283"/>
            <p14:sldId id="268"/>
            <p14:sldId id="269"/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660"/>
  </p:normalViewPr>
  <p:slideViewPr>
    <p:cSldViewPr>
      <p:cViewPr varScale="1">
        <p:scale>
          <a:sx n="109" d="100"/>
          <a:sy n="109" d="100"/>
        </p:scale>
        <p:origin x="172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70A596-A72F-491C-A9EF-3FBB047A2B2A}" type="datetimeFigureOut">
              <a:rPr lang="ru-RU" smtClean="0"/>
              <a:t>03.10.2023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07908A-114A-4F5E-8283-A700CED626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anketka.mgppu.ru/e/298/MhsITAu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diagn@bk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4427983" y="5229200"/>
            <a:ext cx="424611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altLang="ru-RU" sz="1600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Сташкевич Евгения Ромуальдовна</a:t>
            </a:r>
          </a:p>
          <a:p>
            <a:r>
              <a:rPr lang="ru-RU" altLang="ru-RU" sz="1600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главный внештатный педагог-психолог системы образования Краснодарского </a:t>
            </a:r>
            <a:r>
              <a:rPr lang="ru-RU" altLang="ru-RU" sz="1600" b="1" dirty="0" smtClean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края </a:t>
            </a:r>
            <a:r>
              <a:rPr lang="ru-RU" altLang="ru-RU" sz="1600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методист</a:t>
            </a:r>
          </a:p>
          <a:p>
            <a:endParaRPr lang="ru-RU" altLang="ru-RU" sz="1600" b="1" dirty="0">
              <a:solidFill>
                <a:srgbClr val="26267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араллелограмм 24"/>
          <p:cNvSpPr/>
          <p:nvPr/>
        </p:nvSpPr>
        <p:spPr>
          <a:xfrm>
            <a:off x="-36512" y="55913"/>
            <a:ext cx="9156849" cy="949954"/>
          </a:xfrm>
          <a:prstGeom prst="parallelogram">
            <a:avLst>
              <a:gd name="adj" fmla="val 37012"/>
            </a:avLst>
          </a:prstGeom>
          <a:solidFill>
            <a:schemeClr val="bg2">
              <a:lumMod val="9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медико-социальную помощь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sz="1600" b="1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Параллелограмм 25"/>
          <p:cNvSpPr/>
          <p:nvPr/>
        </p:nvSpPr>
        <p:spPr>
          <a:xfrm>
            <a:off x="7639325" y="3244441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араллелограмм 26"/>
          <p:cNvSpPr/>
          <p:nvPr/>
        </p:nvSpPr>
        <p:spPr>
          <a:xfrm>
            <a:off x="399383" y="1520791"/>
            <a:ext cx="513117" cy="36003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араллелограмм 27"/>
          <p:cNvSpPr/>
          <p:nvPr/>
        </p:nvSpPr>
        <p:spPr>
          <a:xfrm>
            <a:off x="7942439" y="3581099"/>
            <a:ext cx="748263" cy="427584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араллелограмм 29"/>
          <p:cNvSpPr/>
          <p:nvPr/>
        </p:nvSpPr>
        <p:spPr>
          <a:xfrm>
            <a:off x="959902" y="2154778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араллелограмм 18"/>
          <p:cNvSpPr/>
          <p:nvPr/>
        </p:nvSpPr>
        <p:spPr>
          <a:xfrm>
            <a:off x="389240" y="2915120"/>
            <a:ext cx="479496" cy="292387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араллелограмм 22"/>
          <p:cNvSpPr/>
          <p:nvPr/>
        </p:nvSpPr>
        <p:spPr>
          <a:xfrm>
            <a:off x="508873" y="223367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араллелограмм 31"/>
          <p:cNvSpPr/>
          <p:nvPr/>
        </p:nvSpPr>
        <p:spPr>
          <a:xfrm>
            <a:off x="7927880" y="4690334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араллелограмм 32"/>
          <p:cNvSpPr/>
          <p:nvPr/>
        </p:nvSpPr>
        <p:spPr>
          <a:xfrm>
            <a:off x="8175938" y="5005439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450911" y="5600482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495598" y="4811406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араллелограмм 35"/>
          <p:cNvSpPr/>
          <p:nvPr/>
        </p:nvSpPr>
        <p:spPr>
          <a:xfrm>
            <a:off x="7845042" y="1314573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араллелограмм 36"/>
          <p:cNvSpPr/>
          <p:nvPr/>
        </p:nvSpPr>
        <p:spPr>
          <a:xfrm>
            <a:off x="7828031" y="2142460"/>
            <a:ext cx="604269" cy="426986"/>
          </a:xfrm>
          <a:prstGeom prst="parallelogram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араллелограмм 37"/>
          <p:cNvSpPr/>
          <p:nvPr/>
        </p:nvSpPr>
        <p:spPr>
          <a:xfrm>
            <a:off x="8175937" y="1667332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араллелограмм 20"/>
          <p:cNvSpPr/>
          <p:nvPr/>
        </p:nvSpPr>
        <p:spPr>
          <a:xfrm>
            <a:off x="897515" y="5040689"/>
            <a:ext cx="604269" cy="426986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30762" y="1667332"/>
            <a:ext cx="6152863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</a:t>
            </a:r>
            <a:r>
              <a:rPr lang="ru-RU" sz="3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участников </a:t>
            </a:r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отношений в 2023/2024 учебном году</a:t>
            </a:r>
          </a:p>
          <a:p>
            <a:pPr algn="ctr"/>
            <a:endParaRPr lang="ru-RU" sz="3200" b="1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252" y="47971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5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72808" cy="1368152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 algn="ctr">
              <a:buNone/>
            </a:pPr>
            <a:r>
              <a:rPr lang="ru-RU" sz="36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Нормативная документация педагога-психолога </a:t>
            </a:r>
            <a:endParaRPr lang="ru-RU" sz="3600" dirty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772816"/>
            <a:ext cx="9144000" cy="4608512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психологической службы в системе общего образования и среднего профессионального образования в РФ на период до 2025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Минпросвещения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20 мая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г.    № СК-7/07вн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системе функционирования психологических служб в общеобразовательных организациях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 России от 29 января 2021 г. № 07-433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отдельных положений об использовании цифровых ресурсов (платформ, мессенджеров и иного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упомянутых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7, в связи с принятием Федерального закона от 29 декабря 2022 г. № 584-ФЗ «О внесении изменений в Федеральный закон «Об информации, информационных технологиях и о защите информации».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60648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52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72808" cy="1368152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 algn="ctr">
              <a:buNone/>
            </a:pPr>
            <a:r>
              <a:rPr lang="ru-RU" sz="28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Организационно-методическая поддержка </a:t>
            </a:r>
            <a:r>
              <a:rPr lang="ru-RU" sz="240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</a:t>
            </a:r>
            <a:b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 </a:t>
            </a:r>
            <a:r>
              <a:rPr lang="ru-RU" sz="240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628800"/>
            <a:ext cx="9144000" cy="4752528"/>
          </a:xfrm>
        </p:spPr>
        <p:txBody>
          <a:bodyPr>
            <a:normAutofit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проведению в образовательных организациях с обучающимися профилактических мероприятий, нацеленных на формирование у них позитивного мышления, принципов здорового образа жизни, предупреждение суицидального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июня 2023 г. №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07-3646), 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ссылками на публикацию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информационнотелекоммуникационной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сети «Интернет» материалов профилактической направленности, которые могут быть использованы в работе с обучающимися, их родителями (законными представителями), а также психологопедагогических программ для использования педагогами-психологами образовательных организаций в соответствующей деятельности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«Профилактика девиантного поведения обучающихся в образовательных организациях: психолого-педагогический скрининг и формирование благоприятного социально-психологического климата»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Минпросвещения России от 28 июля 2023 г. № 07-4251).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20688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1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272808" cy="1368152"/>
          </a:xfrm>
        </p:spPr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 algn="ctr">
              <a:buNone/>
            </a:pPr>
            <a:r>
              <a:rPr lang="ru-RU" sz="28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Организационно-методическая поддержка </a:t>
            </a:r>
            <a:r>
              <a:rPr lang="ru-RU" sz="240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</a:t>
            </a:r>
            <a:b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 </a:t>
            </a:r>
            <a:r>
              <a:rPr lang="ru-RU" sz="2400" dirty="0">
                <a:ln/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628800"/>
            <a:ext cx="8208912" cy="4752527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оказания медицинской помощи при психических расстройствах и расстройствах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marL="4572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России от 14 октября 2022 г. № 668н (вступил в силу 1 июля 2023 г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«Психологическая служба образования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подключении предлагается заполнить анкету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авторизироваться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ссылке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anketka.mgppu.ru/e/298/MhsITAul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техническим вопросам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подключения 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сообществу «Психологическая служба образования» – Трофимова Анастасия Павловна, аналитик отдела мониторинга и координации деятельности психологической службы в системе образования ФКЦ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МГППУ </a:t>
            </a:r>
          </a:p>
          <a:p>
            <a:pPr marL="4572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+7 (903) 977-25-77, адрес электронной почты: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trofimovaap@mgppu.ru.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26" y="548680"/>
            <a:ext cx="1724141" cy="177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02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3"/>
            <a:ext cx="864096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Согласовано                                                                                                                           Утверждаю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РМО                                                                                                                Директор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ТМС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__________________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ОО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рекомендована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_____________________________педагога-психолога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_________на ______________учебный год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ФИО                                                                                            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:______________________________________________________________________________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50714"/>
              </p:ext>
            </p:extLst>
          </p:nvPr>
        </p:nvGraphicFramePr>
        <p:xfrm>
          <a:off x="323528" y="2209512"/>
          <a:ext cx="8424937" cy="4578835"/>
        </p:xfrm>
        <a:graphic>
          <a:graphicData uri="http://schemas.openxmlformats.org/drawingml/2006/table">
            <a:tbl>
              <a:tblPr firstRow="1" firstCol="1" bandRow="1"/>
              <a:tblGrid>
                <a:gridCol w="2135066">
                  <a:extLst>
                    <a:ext uri="{9D8B030D-6E8A-4147-A177-3AD203B41FA5}">
                      <a16:colId xmlns:a16="http://schemas.microsoft.com/office/drawing/2014/main" val="3905659589"/>
                    </a:ext>
                  </a:extLst>
                </a:gridCol>
                <a:gridCol w="1141298">
                  <a:extLst>
                    <a:ext uri="{9D8B030D-6E8A-4147-A177-3AD203B41FA5}">
                      <a16:colId xmlns:a16="http://schemas.microsoft.com/office/drawing/2014/main" val="3156051264"/>
                    </a:ext>
                  </a:extLst>
                </a:gridCol>
                <a:gridCol w="1272727">
                  <a:extLst>
                    <a:ext uri="{9D8B030D-6E8A-4147-A177-3AD203B41FA5}">
                      <a16:colId xmlns:a16="http://schemas.microsoft.com/office/drawing/2014/main" val="3474475001"/>
                    </a:ext>
                  </a:extLst>
                </a:gridCol>
                <a:gridCol w="1179455">
                  <a:extLst>
                    <a:ext uri="{9D8B030D-6E8A-4147-A177-3AD203B41FA5}">
                      <a16:colId xmlns:a16="http://schemas.microsoft.com/office/drawing/2014/main" val="613135016"/>
                    </a:ext>
                  </a:extLst>
                </a:gridCol>
                <a:gridCol w="1380417">
                  <a:extLst>
                    <a:ext uri="{9D8B030D-6E8A-4147-A177-3AD203B41FA5}">
                      <a16:colId xmlns:a16="http://schemas.microsoft.com/office/drawing/2014/main" val="2415519516"/>
                    </a:ext>
                  </a:extLst>
                </a:gridCol>
                <a:gridCol w="1315974">
                  <a:extLst>
                    <a:ext uri="{9D8B030D-6E8A-4147-A177-3AD203B41FA5}">
                      <a16:colId xmlns:a16="http://schemas.microsoft.com/office/drawing/2014/main" val="1409352127"/>
                    </a:ext>
                  </a:extLst>
                </a:gridCol>
              </a:tblGrid>
              <a:tr h="3244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работы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Контингент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Цели и задачи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средства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0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о выполнении</a:t>
                      </a:r>
                      <a:endParaRPr lang="ru-RU" sz="1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814557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диагностика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45496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21715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654446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73037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Коррекционно-развивающая </a:t>
                      </a: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916910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291752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30576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70332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Групповая коррекционно-развивающая 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9374206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9247370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87089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25515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консультирование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77977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33947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105349"/>
                  </a:ext>
                </a:extLst>
              </a:tr>
              <a:tr h="974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105930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просвещение 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725887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454881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60654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408161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комфортности и безопасности образовательной среды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380918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581105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024625"/>
                  </a:ext>
                </a:extLst>
              </a:tr>
              <a:tr h="1082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2235466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профилактика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992303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157828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091437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496669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Организационно-методическая работа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885366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0008953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6621192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160334"/>
                  </a:ext>
                </a:extLst>
              </a:tr>
              <a:tr h="162213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364649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328214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0442261"/>
                  </a:ext>
                </a:extLst>
              </a:tr>
              <a:tr h="10355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293" marR="342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87643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2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820877"/>
              </p:ext>
            </p:extLst>
          </p:nvPr>
        </p:nvGraphicFramePr>
        <p:xfrm>
          <a:off x="683568" y="2204863"/>
          <a:ext cx="7848870" cy="3312368"/>
        </p:xfrm>
        <a:graphic>
          <a:graphicData uri="http://schemas.openxmlformats.org/drawingml/2006/table">
            <a:tbl>
              <a:tblPr/>
              <a:tblGrid>
                <a:gridCol w="517729">
                  <a:extLst>
                    <a:ext uri="{9D8B030D-6E8A-4147-A177-3AD203B41FA5}">
                      <a16:colId xmlns:a16="http://schemas.microsoft.com/office/drawing/2014/main" val="2122085548"/>
                    </a:ext>
                  </a:extLst>
                </a:gridCol>
                <a:gridCol w="2301768">
                  <a:extLst>
                    <a:ext uri="{9D8B030D-6E8A-4147-A177-3AD203B41FA5}">
                      <a16:colId xmlns:a16="http://schemas.microsoft.com/office/drawing/2014/main" val="3654302068"/>
                    </a:ext>
                  </a:extLst>
                </a:gridCol>
                <a:gridCol w="990634">
                  <a:extLst>
                    <a:ext uri="{9D8B030D-6E8A-4147-A177-3AD203B41FA5}">
                      <a16:colId xmlns:a16="http://schemas.microsoft.com/office/drawing/2014/main" val="2571087846"/>
                    </a:ext>
                  </a:extLst>
                </a:gridCol>
                <a:gridCol w="1600256">
                  <a:extLst>
                    <a:ext uri="{9D8B030D-6E8A-4147-A177-3AD203B41FA5}">
                      <a16:colId xmlns:a16="http://schemas.microsoft.com/office/drawing/2014/main" val="989284320"/>
                    </a:ext>
                  </a:extLst>
                </a:gridCol>
                <a:gridCol w="1219242">
                  <a:extLst>
                    <a:ext uri="{9D8B030D-6E8A-4147-A177-3AD203B41FA5}">
                      <a16:colId xmlns:a16="http://schemas.microsoft.com/office/drawing/2014/main" val="937431299"/>
                    </a:ext>
                  </a:extLst>
                </a:gridCol>
                <a:gridCol w="1219241">
                  <a:extLst>
                    <a:ext uri="{9D8B030D-6E8A-4147-A177-3AD203B41FA5}">
                      <a16:colId xmlns:a16="http://schemas.microsoft.com/office/drawing/2014/main" val="2974105960"/>
                    </a:ext>
                  </a:extLst>
                </a:gridCol>
              </a:tblGrid>
              <a:tr h="14048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содержание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</a:t>
                      </a:r>
                      <a:r>
                        <a:rPr lang="ru-RU" sz="1200" b="1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(возрастная группа)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средства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Отметка о выполнении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примечания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884010"/>
                  </a:ext>
                </a:extLst>
              </a:tr>
              <a:tr h="476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8692183"/>
                  </a:ext>
                </a:extLst>
              </a:tr>
              <a:tr h="476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48235"/>
                  </a:ext>
                </a:extLst>
              </a:tr>
              <a:tr h="476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287894"/>
                  </a:ext>
                </a:extLst>
              </a:tr>
              <a:tr h="476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30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065577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15618" y="582588"/>
            <a:ext cx="712879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работы на месяц (рекомендовано)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________________________педагога-психолога _________________________________________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ФИО                                                                                       ( наименование ОО)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___________________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месяц________года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- психолог _____________________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551723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- психолог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44482"/>
            <a:ext cx="1725318" cy="178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3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85344"/>
            <a:ext cx="757272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                         и медико-социальную помощь                                                «Центр </a:t>
            </a:r>
            <a:r>
              <a:rPr lang="ru-RU" sz="22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и консультирования» Краснодарского края</a:t>
            </a:r>
            <a:endParaRPr lang="ru-RU" sz="22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83433" y="2318154"/>
            <a:ext cx="638482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8-(861) 992-66-73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сайт: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cdik-center.ru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эл. почта:   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diagn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@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bk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1331640" y="263168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араллелограмм 8"/>
          <p:cNvSpPr/>
          <p:nvPr/>
        </p:nvSpPr>
        <p:spPr>
          <a:xfrm>
            <a:off x="582045" y="1297799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араллелограмм 9"/>
          <p:cNvSpPr/>
          <p:nvPr/>
        </p:nvSpPr>
        <p:spPr>
          <a:xfrm>
            <a:off x="1619672" y="2554250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8197350" y="868576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7968262" y="14260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араллелограмм 12"/>
          <p:cNvSpPr/>
          <p:nvPr/>
        </p:nvSpPr>
        <p:spPr>
          <a:xfrm>
            <a:off x="582045" y="2082058"/>
            <a:ext cx="576064" cy="472192"/>
          </a:xfrm>
          <a:prstGeom prst="parallelogram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араллелограмм 13"/>
          <p:cNvSpPr/>
          <p:nvPr/>
        </p:nvSpPr>
        <p:spPr>
          <a:xfrm>
            <a:off x="7884368" y="692696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294013" y="1646493"/>
            <a:ext cx="576064" cy="472192"/>
          </a:xfrm>
          <a:prstGeom prst="parallelogram">
            <a:avLst/>
          </a:prstGeom>
          <a:solidFill>
            <a:srgbClr val="CCFF99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4077072"/>
            <a:ext cx="6376969" cy="29080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3621"/>
            <a:ext cx="1719221" cy="19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2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3507</TotalTime>
  <Words>515</Words>
  <Application>Microsoft Office PowerPoint</Application>
  <PresentationFormat>Экран (4:3)</PresentationFormat>
  <Paragraphs>256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Нормативная документация педагога-психолога </vt:lpstr>
      <vt:lpstr>Организационно-методическая поддержка деятельности по профилактике  суицидального поведения</vt:lpstr>
      <vt:lpstr>Организационно-методическая поддержка деятельности по профилактике  суицидального поведения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249</cp:revision>
  <cp:lastPrinted>2016-10-28T09:22:46Z</cp:lastPrinted>
  <dcterms:created xsi:type="dcterms:W3CDTF">2014-12-22T09:35:09Z</dcterms:created>
  <dcterms:modified xsi:type="dcterms:W3CDTF">2023-10-03T05:51:28Z</dcterms:modified>
</cp:coreProperties>
</file>